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645069-03AB-4BCC-A5E7-870A02A4FF1C}">
  <a:tblStyle styleId="{22645069-03AB-4BCC-A5E7-870A02A4FF1C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E7EE"/>
          </a:solidFill>
        </a:fill>
      </a:tcStyle>
    </a:wholeTbl>
    <a:band1H>
      <a:tcTxStyle/>
      <a:tcStyle>
        <a:tcBdr/>
        <a:fill>
          <a:solidFill>
            <a:srgbClr val="DBCBD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BCBD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72909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change the  image on this slide, select the picture and delete it. Then click the Pictures icon in the placeholder to insert your own image.</a:t>
            </a:r>
            <a:endParaRPr/>
          </a:p>
        </p:txBody>
      </p:sp>
      <p:sp>
        <p:nvSpPr>
          <p:cNvPr id="97" name="Google Shape;9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92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change the  image on this slide, select the picture and delete it. Then click the Pictures icon in the placeholder to insert your own image.</a:t>
            </a:r>
            <a:endParaRPr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70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079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2172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8511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0439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8228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0279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change the  image on this slide, select the picture and delete it. Then click the Pictures icon in the placeholder to insert your own image.</a:t>
            </a:r>
            <a:endParaRPr/>
          </a:p>
        </p:txBody>
      </p:sp>
      <p:sp>
        <p:nvSpPr>
          <p:cNvPr id="161" name="Google Shape;16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959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Picture">
  <p:cSld name="Title Slide with Pictur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  <a:defRPr sz="44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1" name="Google Shape;21;p2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1005825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1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4" name="Google Shape;74;p11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rotWithShape="1">
              <a:blip r:embed="rId2">
                <a:alphaModFix amt="30000"/>
              </a:blip>
              <a:tile tx="0" ty="0" sx="100000" sy="100000" flip="none" algn="ctr"/>
            </a:blip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ap="flat" cmpd="sng">
              <a:solidFill>
                <a:srgbClr val="3F324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  <a:defRPr sz="32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7F7F7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1450329" y="3059600"/>
            <a:ext cx="5524404" cy="209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  <a:defRPr sz="32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4371880" y="-904569"/>
            <a:ext cx="3450613" cy="929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 rot="5400000">
            <a:off x="760497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  <a:defRPr sz="32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 rot="5400000">
            <a:off x="2874054" y="-630409"/>
            <a:ext cx="4659889" cy="7518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  <a:defRPr sz="32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  <a:defRPr sz="32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488654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6254140" y="2017343"/>
            <a:ext cx="4488654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ckwell"/>
              <a:buNone/>
              <a:defRPr sz="6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47683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  <a:defRPr sz="32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488794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6256025" y="2023003"/>
            <a:ext cx="4488794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6256025" y="2821491"/>
            <a:ext cx="4488794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  <a:defRPr sz="32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ckwell"/>
              <a:buNone/>
              <a:defRPr sz="24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73032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2961967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B4B4B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  <a:defRPr sz="32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>
            <a:gsLst>
              <a:gs pos="0">
                <a:srgbClr val="632E62">
                  <a:alpha val="0"/>
                </a:srgbClr>
              </a:gs>
              <a:gs pos="100000">
                <a:srgbClr val="632E62">
                  <a:alpha val="8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14">
            <a:alphaModFix/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"/>
          <p:cNvCxnSpPr/>
          <p:nvPr/>
        </p:nvCxnSpPr>
        <p:spPr>
          <a:xfrm>
            <a:off x="0" y="6138142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WALHALLA HIGH SCHOOL  SIC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>
            <a:off x="1676400" y="4120739"/>
            <a:ext cx="5734050" cy="129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Arial"/>
              <a:buNone/>
            </a:pPr>
            <a:r>
              <a:rPr lang="en-US" sz="1665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Presenters: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Arial"/>
              <a:buNone/>
            </a:pPr>
            <a:r>
              <a:rPr lang="en-US" sz="1665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Principal, Steve Garrett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Arial"/>
              <a:buNone/>
            </a:pPr>
            <a:r>
              <a:rPr lang="en-US" sz="1665" b="0" i="0" u="none" strike="noStrike" cap="none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Co-Chair, Lorilei </a:t>
            </a:r>
            <a:r>
              <a:rPr lang="en-US" sz="1665" b="0" i="0" u="none" strike="noStrike" cap="none" dirty="0" smtClean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Swanson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Arial"/>
              <a:buNone/>
            </a:pPr>
            <a:r>
              <a:rPr lang="en-US" sz="1665" dirty="0" smtClean="0"/>
              <a:t>Parent, Olivia Timms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Arial"/>
              <a:buNone/>
            </a:pPr>
            <a:r>
              <a:rPr lang="en-US" sz="1665" b="0" i="0" u="none" strike="noStrike" cap="none" dirty="0" smtClean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Student, </a:t>
            </a:r>
            <a:r>
              <a:rPr lang="en-US" sz="1665" b="0" i="0" u="none" strike="noStrike" cap="none" smtClean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Cooper Timms</a:t>
            </a:r>
            <a:endParaRPr lang="en-US" sz="1665" b="0" i="0" u="none" strike="noStrike" cap="none" dirty="0" smtClean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Arial"/>
              <a:buNone/>
            </a:pPr>
            <a:endParaRPr dirty="0"/>
          </a:p>
        </p:txBody>
      </p:sp>
      <p:pic>
        <p:nvPicPr>
          <p:cNvPr id="101" name="Google Shape;101;p1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29242" y="1536161"/>
            <a:ext cx="5210937" cy="39082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ctrTitle"/>
          </p:nvPr>
        </p:nvSpPr>
        <p:spPr>
          <a:xfrm>
            <a:off x="591553" y="1641000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WALHALLA HIGH SCHOOL  SIC</a:t>
            </a: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874295" y="3644404"/>
            <a:ext cx="5734050" cy="202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2018 Riley Award Presenters: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Principal: </a:t>
            </a:r>
            <a:r>
              <a:rPr lang="en-US"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Steve Garrett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Co-Chairs: </a:t>
            </a:r>
            <a:r>
              <a:rPr lang="en-US"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Lori</a:t>
            </a:r>
            <a:r>
              <a:rPr lang="en-US"/>
              <a:t>le</a:t>
            </a:r>
            <a:r>
              <a:rPr lang="en-US"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 Swanson and Jessica Duke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Parents: </a:t>
            </a:r>
            <a:r>
              <a:rPr lang="en-US"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Tricia Burgess and Olivia Timms</a:t>
            </a: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Students: </a:t>
            </a:r>
            <a:r>
              <a:rPr lang="en-US"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Cooper Timms, Elliot Wechter, Brij Patel, Madison MacLachlan and Rachel Twitty</a:t>
            </a: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09" name="Google Shape;109;p1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29242" y="1536444"/>
            <a:ext cx="5210937" cy="390763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</a:pPr>
            <a:r>
              <a:rPr lang="en-US" sz="32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INCREASE STUDENT SIC PARTICIPATION</a:t>
            </a:r>
            <a:endParaRPr sz="3200" b="0" i="0" u="none" strike="noStrike" cap="none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4777099" cy="3836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Changed Meetings to 7:15am to not conflict with after school activities</a:t>
            </a:r>
            <a:endParaRPr sz="2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Identified a teacher advisor to hold regular meetings with students and have student SIC sponsored events</a:t>
            </a:r>
            <a:endParaRPr sz="2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Created time on the SIC meeting agenda for student reports/feedback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Student SIC t-shirts designed by the students and provided by the school</a:t>
            </a:r>
            <a:endParaRPr sz="2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16" name="Google Shape;116;p16" descr="CCA7A2DE-A62E-484B-85A7-51F28D0398C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3038" y="1882589"/>
            <a:ext cx="2679192" cy="379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 descr="2046FC1C-F1D6-4B1C-BCBD-5C7CD81AC8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9285" y="1882589"/>
            <a:ext cx="2678654" cy="37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</a:pPr>
            <a:r>
              <a:rPr lang="en-US" sz="32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INTEGRATION OF TAMASSEE-SALEM HIGH SCHOOL (TSHS) SIC WITH WHS SIC</a:t>
            </a:r>
            <a:endParaRPr sz="3200" b="0" i="0" u="none" strike="noStrike" cap="none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4777099" cy="3836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Actively recruited TSHS students, teachers and parents to serve on the WHS SIC	</a:t>
            </a:r>
            <a:endParaRPr sz="2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TSHS Chair became Co-Chair of WHS SIC</a:t>
            </a:r>
            <a:endParaRPr sz="2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Invited all TSHS parents to automatically serve on the WHS SIC, if desired</a:t>
            </a:r>
            <a:endParaRPr sz="2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24" name="Google Shape;124;p17" descr="4B0C4062-55E7-4F7F-AAC8-EE77112DE19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6050" y="1925617"/>
            <a:ext cx="2680222" cy="379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 descr="CCD28A6C-9CD8-42DD-AB4A-CFD136C6701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9099" y="1925617"/>
            <a:ext cx="2679192" cy="379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</a:pPr>
            <a:r>
              <a:rPr lang="en-US" sz="32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SIC DATA COLLECTION</a:t>
            </a:r>
            <a:endParaRPr sz="3200" b="0" i="0" u="none" strike="noStrike" cap="none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488654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Developed a survey to assess the degree of satisfaction with school climate, communication, student learning, parent engagement, and student engagement</a:t>
            </a:r>
            <a:endParaRPr sz="2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Informally surveyed students</a:t>
            </a:r>
            <a:endParaRPr sz="2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Invited Dr. Myriam Torres to conduct a focus group with Latino families</a:t>
            </a:r>
            <a:endParaRPr sz="2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aphicFrame>
        <p:nvGraphicFramePr>
          <p:cNvPr id="132" name="Google Shape;132;p18"/>
          <p:cNvGraphicFramePr/>
          <p:nvPr/>
        </p:nvGraphicFramePr>
        <p:xfrm>
          <a:off x="6276266" y="174877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{22645069-03AB-4BCC-A5E7-870A02A4FF1C}</a:tableStyleId>
              </a:tblPr>
              <a:tblGrid>
                <a:gridCol w="3835925"/>
                <a:gridCol w="164592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WHS SIC Parent Survey Questions</a:t>
                      </a:r>
                      <a:endParaRPr sz="1800"/>
                    </a:p>
                  </a:txBody>
                  <a:tcPr marL="83500" marR="835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Satisfaction Percentage</a:t>
                      </a:r>
                      <a:endParaRPr sz="1800"/>
                    </a:p>
                  </a:txBody>
                  <a:tcPr marL="83500" marR="83500" marT="45725" marB="45725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My child has formed caring and supportive relationships with teachers and staff at WHS.</a:t>
                      </a:r>
                      <a:endParaRPr sz="1800"/>
                    </a:p>
                  </a:txBody>
                  <a:tcPr marL="83500" marR="835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95.8</a:t>
                      </a:r>
                      <a:endParaRPr sz="1800"/>
                    </a:p>
                  </a:txBody>
                  <a:tcPr marL="83500" marR="83500" marT="45725" marB="45725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 am informed about opportunities for parents to be meaningfully involved at WHS.</a:t>
                      </a:r>
                      <a:endParaRPr sz="1800"/>
                    </a:p>
                  </a:txBody>
                  <a:tcPr marL="83500" marR="835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84.4</a:t>
                      </a:r>
                      <a:endParaRPr sz="1800"/>
                    </a:p>
                  </a:txBody>
                  <a:tcPr marL="83500" marR="83500" marT="45725" marB="45725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WHS is a welcoming and inviting place for parents.</a:t>
                      </a:r>
                      <a:endParaRPr sz="1800"/>
                    </a:p>
                  </a:txBody>
                  <a:tcPr marL="83500" marR="835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94.1</a:t>
                      </a:r>
                      <a:endParaRPr sz="1800"/>
                    </a:p>
                  </a:txBody>
                  <a:tcPr marL="83500" marR="83500" marT="45725" marB="45725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WHS provides meaningful and engaging learning experiences to help my child be successful in the area of his or her choice.</a:t>
                      </a:r>
                      <a:endParaRPr sz="1800"/>
                    </a:p>
                  </a:txBody>
                  <a:tcPr marL="83500" marR="835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95</a:t>
                      </a:r>
                      <a:endParaRPr sz="1800"/>
                    </a:p>
                  </a:txBody>
                  <a:tcPr marL="83500" marR="83500" marT="45725" marB="45725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Rockwell"/>
              <a:buNone/>
            </a:pPr>
            <a:r>
              <a:rPr lang="en-US" sz="288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COMMUNICATION AND OUTREACH TO ENGLISH AND NON-ENGLISH SPEAKING PARENTS</a:t>
            </a:r>
            <a:endParaRPr sz="2880" b="0" i="0" u="none" strike="noStrike" cap="none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4777099" cy="4126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50"/>
              <a:buFont typeface="Arial"/>
              <a:buChar char="•"/>
            </a:pPr>
            <a:r>
              <a:rPr lang="en-US" sz="15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Created SIC social media sites, including Facebook, Instagram, and Twitter and posted in English and Spanish</a:t>
            </a:r>
            <a:endParaRPr sz="155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50"/>
              <a:buFont typeface="Arial"/>
              <a:buChar char="•"/>
            </a:pPr>
            <a:r>
              <a:rPr lang="en-US" sz="15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Hosted family-focus event featuring nationally known speaker Kathy Whitmire presenting on  “How the Teenage Brain Works”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50"/>
              <a:buFont typeface="Arial"/>
              <a:buChar char="•"/>
            </a:pPr>
            <a:r>
              <a:rPr lang="en-US" sz="15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Recruited parents to help sell tickets at spring sporting events</a:t>
            </a:r>
            <a:endParaRPr sz="155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50"/>
              <a:buFont typeface="Arial"/>
              <a:buChar char="•"/>
            </a:pPr>
            <a:r>
              <a:rPr lang="en-US" sz="15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Hosted a Walhalla United professional development for all five schools in the Walhalla area to hear Dr. Myriam Torres present on “Engaging Latino Families in Schools”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50"/>
              <a:buFont typeface="Arial"/>
              <a:buChar char="•"/>
            </a:pPr>
            <a:r>
              <a:rPr lang="en-US" sz="15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Invited our Latino focus group to host our annual Teacher Appreciation Luncheon</a:t>
            </a:r>
            <a:endParaRPr/>
          </a:p>
        </p:txBody>
      </p:sp>
      <p:pic>
        <p:nvPicPr>
          <p:cNvPr id="139" name="Google Shape;139;p19" descr="C19AD9FE-133D-4634-B0A3-8AAE8A2F1EA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2280" y="1882588"/>
            <a:ext cx="2679192" cy="379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 descr="8A982F5A-71C8-44EE-91FE-2FDF57555AD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2316" y="1882588"/>
            <a:ext cx="2667896" cy="379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Rockwell"/>
              <a:buNone/>
            </a:pPr>
            <a:r>
              <a:rPr lang="en-US" sz="288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COMMUNICATION AND OUTREACH TO ENGLISH AND NON-ENGLISH SPEAKING PARENTS CONT…</a:t>
            </a:r>
            <a:endParaRPr sz="2880" b="0" i="0" u="none" strike="noStrike" cap="none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6" name="Google Shape;146;p20" descr="AEA1C391-5E8C-4BCA-A7AF-79D0CBED7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042" y="1882588"/>
            <a:ext cx="2679192" cy="379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 descr="6859F69B-6E75-4060-A343-A2FF78D7DD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1910" y="1885278"/>
            <a:ext cx="2679192" cy="379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 descr="1E533930-4237-4F19-AE95-952C54F7D59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2412" y="1882589"/>
            <a:ext cx="2679192" cy="379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 descr="A316FCF7-EF87-4F58-880A-5BBB8BF776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06977" y="1882588"/>
            <a:ext cx="2679192" cy="37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</a:pPr>
            <a:r>
              <a:rPr lang="en-US" sz="32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INCREASING OPPORTUNITIES FOR STUDENT SUCCESS AND RECOGNITION</a:t>
            </a:r>
            <a:endParaRPr sz="3200" b="0" i="0" u="none" strike="noStrike" cap="none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4777099" cy="3836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Hosted first annual Underclassman Awards Night</a:t>
            </a:r>
            <a:endParaRPr sz="17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Supported SIC community member founded in-school free boutique called Grace’s Closet</a:t>
            </a:r>
            <a:endParaRPr sz="17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Facilitated a mentoring program with Southern Wesleyan University to mentor Latino athletes and at-risk students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Recognized student Razor of the Month and Nurturing Oconee’s Workforce recipients at our monthly SIC meetings</a:t>
            </a:r>
            <a:endParaRPr/>
          </a:p>
        </p:txBody>
      </p:sp>
      <p:pic>
        <p:nvPicPr>
          <p:cNvPr id="156" name="Google Shape;156;p21" descr="3716BBF3-E494-441C-9822-F314AC6311B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9231" y="1882588"/>
            <a:ext cx="2679192" cy="379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 descr="B1652E69-86CC-4A97-A000-F3616F8DCF6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71523" y="1882588"/>
            <a:ext cx="2679192" cy="37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ctrTitle"/>
          </p:nvPr>
        </p:nvSpPr>
        <p:spPr>
          <a:xfrm>
            <a:off x="613611" y="1698536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THANK YOU!!</a:t>
            </a:r>
            <a:endParaRPr sz="4400" b="0" i="0" u="none" strike="noStrike" cap="none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4" name="Google Shape;164;p22"/>
          <p:cNvSpPr txBox="1">
            <a:spLocks noGrp="1"/>
          </p:cNvSpPr>
          <p:nvPr>
            <p:ph type="subTitle" idx="1"/>
          </p:nvPr>
        </p:nvSpPr>
        <p:spPr>
          <a:xfrm>
            <a:off x="613611" y="3342768"/>
            <a:ext cx="5734050" cy="150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WHS SIC: 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2018 Dick and Tunky Riley Award 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for 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SIC Excellence Winner</a:t>
            </a: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65" name="Google Shape;165;p2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22810" y="1468877"/>
            <a:ext cx="5210937" cy="39082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Violet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98C2A2C2157C4AA1FDB5E35025D35D" ma:contentTypeVersion="2" ma:contentTypeDescription="Create a new document." ma:contentTypeScope="" ma:versionID="63a2228de6ca17d4bd69a80eab758bb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50899c4ca3ba2dacadcdfc2ba801f7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EC247B1-084D-4562-AE65-32A014F7F1D0}"/>
</file>

<file path=customXml/itemProps2.xml><?xml version="1.0" encoding="utf-8"?>
<ds:datastoreItem xmlns:ds="http://schemas.openxmlformats.org/officeDocument/2006/customXml" ds:itemID="{CA699600-847D-4137-A841-7C8986EF54A0}"/>
</file>

<file path=customXml/itemProps3.xml><?xml version="1.0" encoding="utf-8"?>
<ds:datastoreItem xmlns:ds="http://schemas.openxmlformats.org/officeDocument/2006/customXml" ds:itemID="{E0C4A046-45A7-4753-A5CB-F653607A44F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Widescreen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Rockwell</vt:lpstr>
      <vt:lpstr>Gallery</vt:lpstr>
      <vt:lpstr>WALHALLA HIGH SCHOOL  SIC</vt:lpstr>
      <vt:lpstr>WALHALLA HIGH SCHOOL  SIC</vt:lpstr>
      <vt:lpstr>INCREASE STUDENT SIC PARTICIPATION</vt:lpstr>
      <vt:lpstr>INTEGRATION OF TAMASSEE-SALEM HIGH SCHOOL (TSHS) SIC WITH WHS SIC</vt:lpstr>
      <vt:lpstr>SIC DATA COLLECTION</vt:lpstr>
      <vt:lpstr>COMMUNICATION AND OUTREACH TO ENGLISH AND NON-ENGLISH SPEAKING PARENTS</vt:lpstr>
      <vt:lpstr>COMMUNICATION AND OUTREACH TO ENGLISH AND NON-ENGLISH SPEAKING PARENTS CONT…</vt:lpstr>
      <vt:lpstr>INCREASING OPPORTUNITIES FOR STUDENT SUCCESS AND RECOGNITION</vt:lpstr>
      <vt:lpstr>THANK YOU!!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WHS SIC PowerPoint</dc:title>
  <dc:creator>Lorilei K. Swanson</dc:creator>
  <cp:lastModifiedBy>Lorilei K. Swanson</cp:lastModifiedBy>
  <cp:revision>3</cp:revision>
  <dcterms:modified xsi:type="dcterms:W3CDTF">2018-09-06T15:23:45Z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0x010100E798C2A2C2157C4AA1FDB5E35025D35D</vt:lpwstr>
  </property>
</Properties>
</file>